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49"/>
  </p:notesMasterIdLst>
  <p:handoutMasterIdLst>
    <p:handoutMasterId r:id="rId50"/>
  </p:handoutMasterIdLst>
  <p:sldIdLst>
    <p:sldId id="290" r:id="rId5"/>
    <p:sldId id="297" r:id="rId6"/>
    <p:sldId id="323" r:id="rId7"/>
    <p:sldId id="280" r:id="rId8"/>
    <p:sldId id="298" r:id="rId9"/>
    <p:sldId id="300" r:id="rId10"/>
    <p:sldId id="324" r:id="rId11"/>
    <p:sldId id="325" r:id="rId12"/>
    <p:sldId id="299" r:id="rId13"/>
    <p:sldId id="301" r:id="rId14"/>
    <p:sldId id="302" r:id="rId15"/>
    <p:sldId id="326" r:id="rId16"/>
    <p:sldId id="328" r:id="rId17"/>
    <p:sldId id="303" r:id="rId18"/>
    <p:sldId id="304" r:id="rId19"/>
    <p:sldId id="305" r:id="rId20"/>
    <p:sldId id="306" r:id="rId21"/>
    <p:sldId id="307" r:id="rId22"/>
    <p:sldId id="309" r:id="rId23"/>
    <p:sldId id="308" r:id="rId24"/>
    <p:sldId id="327" r:id="rId25"/>
    <p:sldId id="329" r:id="rId26"/>
    <p:sldId id="310" r:id="rId27"/>
    <p:sldId id="311" r:id="rId28"/>
    <p:sldId id="332" r:id="rId29"/>
    <p:sldId id="312" r:id="rId30"/>
    <p:sldId id="313" r:id="rId31"/>
    <p:sldId id="314" r:id="rId32"/>
    <p:sldId id="330" r:id="rId33"/>
    <p:sldId id="315" r:id="rId34"/>
    <p:sldId id="316" r:id="rId35"/>
    <p:sldId id="331" r:id="rId36"/>
    <p:sldId id="334" r:id="rId37"/>
    <p:sldId id="317" r:id="rId38"/>
    <p:sldId id="335" r:id="rId39"/>
    <p:sldId id="318" r:id="rId40"/>
    <p:sldId id="320" r:id="rId41"/>
    <p:sldId id="319" r:id="rId42"/>
    <p:sldId id="336" r:id="rId43"/>
    <p:sldId id="321" r:id="rId44"/>
    <p:sldId id="322" r:id="rId45"/>
    <p:sldId id="337" r:id="rId46"/>
    <p:sldId id="291" r:id="rId47"/>
    <p:sldId id="289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4286" autoAdjust="0"/>
  </p:normalViewPr>
  <p:slideViewPr>
    <p:cSldViewPr snapToGrid="0">
      <p:cViewPr varScale="1">
        <p:scale>
          <a:sx n="120" d="100"/>
          <a:sy n="120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Siamese Network</a:t>
          </a:r>
          <a:endParaRPr lang="ru-RU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800" dirty="0">
              <a:solidFill>
                <a:schemeClr val="bg2">
                  <a:lumMod val="50000"/>
                </a:schemeClr>
              </a:solidFill>
            </a:rPr>
            <a:t> same weights on two inputs leading to one output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Loss Functions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- Huber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- Contrastive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Custom Layers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Custom Models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Callbacks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Siamese Network</a:t>
          </a:r>
          <a:endParaRPr lang="ru-RU" sz="2100" b="1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 same weights on two inputs leading to one output</a:t>
          </a: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Loss Functions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- Huber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- Contrastive</a:t>
          </a: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Custom Layers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Custom Models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Callbacks</a:t>
          </a:r>
        </a:p>
      </dsp:txBody>
      <dsp:txXfrm>
        <a:off x="5570782" y="1901041"/>
        <a:ext cx="3123798" cy="1628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4/5/22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4/5/22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mbru.github.io/2019/04/03/ranking_los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4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https://gombru.github.io/2019/04/03/ranking_loss/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42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7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0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7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6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4/5/22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activations/#available-activat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/get_started" TargetMode="External"/><Relationship Id="rId2" Type="http://schemas.openxmlformats.org/officeDocument/2006/relationships/hyperlink" Target="https://www.tensorflow.org/tensorboar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guide/keras/function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introduction to deep learning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Dr. Karen Mazidi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46E0-EE2E-F241-A2B1-279B35E7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(notebook 1b)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F5F75-8B69-E449-9239-DF57C823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8AD68-3537-D54B-B2EB-E7D29BE2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488" y="0"/>
            <a:ext cx="42259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DD561-4553-B940-92E7-5B8BF3B1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2" y="2832928"/>
            <a:ext cx="7251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D3BA-16BF-264C-8FEE-746F8DA3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(1b) outer model with data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F391-A4BB-2544-8A6C-A996C713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5D13A-F0DF-8A4A-A5F0-01DDE490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722882"/>
            <a:ext cx="11518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2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D3BA-16BF-264C-8FEE-746F8DA3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(1b) train and 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F391-A4BB-2544-8A6C-A996C713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train for 20 epochs using a custom loss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train accuracy = 94%</a:t>
            </a:r>
          </a:p>
          <a:p>
            <a:r>
              <a:rPr lang="en-US" sz="2000" dirty="0"/>
              <a:t>test accuracy = 91%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042F1-6E27-9F4B-B33B-E168703EE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5" y="2644996"/>
            <a:ext cx="9207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Custom Loss Functions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Huber loss example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Binary cross-entropy example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Contrastive loss example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8E4C-B88B-CA46-B9FA-676F7B26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F8D8-6464-8F4D-A01A-9E256528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combines MSE and absolute value in a way that the function is differentiable</a:t>
            </a:r>
          </a:p>
          <a:p>
            <a:r>
              <a:rPr lang="en-US" sz="2000" dirty="0"/>
              <a:t>the loss is quadratic when the error is small; otherwise it is linear and positive</a:t>
            </a:r>
          </a:p>
          <a:p>
            <a:r>
              <a:rPr lang="en-US" sz="2000" dirty="0"/>
              <a:t>Huber loss is less sensitive to outliers than MSE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delta parameter can be determined experimentally, a rule of thumb is that is should be less than the residual for the points that are not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E2355-A137-1742-9A27-618DCA77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58394"/>
            <a:ext cx="81407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F0604-18D9-E04F-9499-C3B2EA36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640" y="3654866"/>
            <a:ext cx="655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2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F517-D5D0-6D45-A410-F442FF12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Huber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FD4EE-F005-454C-9D10-3E230D56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2358670"/>
            <a:ext cx="9423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2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BE73-6A8A-4743-8517-F2DE2B9B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loss with hyperparameter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4F0B-2D32-4F4B-BC56-0F9F06770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loss argument in </a:t>
            </a:r>
            <a:r>
              <a:rPr lang="en-US" sz="2000" dirty="0" err="1"/>
              <a:t>model.compile</a:t>
            </a:r>
            <a:r>
              <a:rPr lang="en-US" sz="2000" dirty="0"/>
              <a:t>( ) only accepts functions with parameters y and </a:t>
            </a:r>
            <a:r>
              <a:rPr lang="en-US" sz="2000" dirty="0" err="1"/>
              <a:t>y_pred</a:t>
            </a:r>
            <a:endParaRPr lang="en-US" sz="2000" dirty="0"/>
          </a:p>
          <a:p>
            <a:r>
              <a:rPr lang="en-US" sz="2000" dirty="0"/>
              <a:t>Workaround: use a wrapper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7C65C-455E-0C4E-A5EC-B650840EA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065806"/>
            <a:ext cx="8166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D22A-0256-0A4C-916C-3E59CDD9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loss with hyperparameter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0AA5-253D-9842-BB06-612A68AAF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pass the wrapper function to compile ( 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3BF7A-6D0E-0047-9528-8D4905FF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08300"/>
            <a:ext cx="8991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9ABB-1F0E-9C40-801E-2E9E4635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loss as a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8B5EA-3F54-E045-933D-6F31C40C5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861" y="1828800"/>
            <a:ext cx="7946416" cy="47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B2F5-137C-2948-85AC-3416BF5E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cross-entropy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DF0F9-FF66-E149-BDFF-182A21CB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well-suited for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BD354-5EAA-3244-B050-E8A3D8CE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2794223"/>
            <a:ext cx="7840593" cy="17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3CFE-51D6-1F4D-B19C-625B4CC2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TF Functional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6C79-5032-D841-9EB3-CE3FC61BA2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Custom models</a:t>
            </a:r>
          </a:p>
          <a:p>
            <a:r>
              <a:rPr lang="en-US" sz="2000" dirty="0"/>
              <a:t>Custom layers</a:t>
            </a:r>
          </a:p>
          <a:p>
            <a:r>
              <a:rPr lang="en-US" sz="2000" dirty="0"/>
              <a:t>Custom loss functions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895DE-BA35-E042-8746-40FDCE435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we are:</a:t>
            </a:r>
          </a:p>
          <a:p>
            <a:r>
              <a:rPr lang="en-US" dirty="0"/>
              <a:t>Part 1 – ML Foundations</a:t>
            </a:r>
          </a:p>
          <a:p>
            <a:r>
              <a:rPr lang="en-US" dirty="0"/>
              <a:t>Part 2 – Deep Learning with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Part 3 – Advanced Techniques</a:t>
            </a:r>
          </a:p>
          <a:p>
            <a:r>
              <a:rPr lang="en-US" dirty="0"/>
              <a:t>Part 4 – Presentations and Evaluations</a:t>
            </a:r>
          </a:p>
        </p:txBody>
      </p:sp>
    </p:spTree>
    <p:extLst>
      <p:ext uri="{BB962C8B-B14F-4D97-AF65-F5344CB8AC3E}">
        <p14:creationId xmlns:p14="http://schemas.microsoft.com/office/powerpoint/2010/main" val="166030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7FB7-7D03-B841-8958-C7BCD8E9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E5F3-E80D-A142-A4F9-756F11F58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measures how well the Siamese network distinguished between image pairs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Y=1 if output pairs are of the same class; 0 otherwise</a:t>
            </a:r>
          </a:p>
          <a:p>
            <a:r>
              <a:rPr lang="en-US" sz="2000" dirty="0"/>
              <a:t>D is the Euclidean distance between the output pairs</a:t>
            </a:r>
          </a:p>
          <a:p>
            <a:r>
              <a:rPr lang="en-US" sz="2000" dirty="0"/>
              <a:t>margin is a hyperparameter that helps focus on positive cases and ignore negative cases</a:t>
            </a:r>
          </a:p>
          <a:p>
            <a:endParaRPr lang="en-US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460162-1549-E94E-81E5-2569640B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22" y="2523434"/>
            <a:ext cx="4522306" cy="22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0CC9-27A5-6249-9B46-D4AEE1B9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in (1b)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0832C-669F-824E-96A5-89D60B6C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06" y="2014194"/>
            <a:ext cx="9309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Custom Layers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using a lambda layer with an expression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using a lambda layer with a function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custom layer with activation</a:t>
            </a:r>
          </a:p>
        </p:txBody>
      </p:sp>
    </p:spTree>
    <p:extLst>
      <p:ext uri="{BB962C8B-B14F-4D97-AF65-F5344CB8AC3E}">
        <p14:creationId xmlns:p14="http://schemas.microsoft.com/office/powerpoint/2010/main" val="162230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7603-79C6-2741-832A-47DCDE5F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Lambda layer with an expression (1c)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4376-336C-834E-9066-DB258318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allows expressions to be implemented as layers in a network</a:t>
            </a:r>
          </a:p>
          <a:p>
            <a:r>
              <a:rPr lang="en-US" sz="2000" dirty="0"/>
              <a:t>caution: models with lambda layers are not as portable as regular layers</a:t>
            </a:r>
          </a:p>
          <a:p>
            <a:r>
              <a:rPr lang="en-US" sz="2000" dirty="0"/>
              <a:t>below, use a lambda layer to take the absolute value of the layer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59334-3D10-3142-A1B1-C66D5F5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983" y="3596611"/>
            <a:ext cx="5664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B52B-7E4A-7B4E-A6DB-CBBD4DAD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layer with a function (1c)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A119-A3C8-5547-89F3-61814729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another way: pass in a function defined outside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808C3-283F-5443-A9B5-E2D6EF18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64" y="2853182"/>
            <a:ext cx="5702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1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17AC-D9D4-F940-BDFF-039A7729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(1d) Custom layers with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79FC-CD19-D346-A406-20D62AA6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create a custom layer class (next slide)</a:t>
            </a:r>
          </a:p>
          <a:p>
            <a:r>
              <a:rPr lang="en-US" sz="2000" dirty="0"/>
              <a:t>specify an activation parameter in the __</a:t>
            </a:r>
            <a:r>
              <a:rPr lang="en-US" sz="2000" dirty="0" err="1"/>
              <a:t>init</a:t>
            </a:r>
            <a:r>
              <a:rPr lang="en-US" sz="2000" dirty="0"/>
              <a:t>__ method, and initialize the activation</a:t>
            </a:r>
          </a:p>
          <a:p>
            <a:r>
              <a:rPr lang="en-US" sz="2000" dirty="0"/>
              <a:t>activation will be one of Keras’ activations: </a:t>
            </a:r>
            <a:r>
              <a:rPr lang="en-US" sz="2000" dirty="0">
                <a:hlinkClick r:id="rId2"/>
              </a:rPr>
              <a:t>https://keras.io/api/layers/activations/#available-activations</a:t>
            </a:r>
            <a:endParaRPr lang="en-US" sz="2000" dirty="0"/>
          </a:p>
          <a:p>
            <a:r>
              <a:rPr lang="en-US" sz="2000" dirty="0"/>
              <a:t>pass in the activation using the call method </a:t>
            </a:r>
          </a:p>
        </p:txBody>
      </p:sp>
    </p:spTree>
    <p:extLst>
      <p:ext uri="{BB962C8B-B14F-4D97-AF65-F5344CB8AC3E}">
        <p14:creationId xmlns:p14="http://schemas.microsoft.com/office/powerpoint/2010/main" val="4214064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88BA-FFCC-3E43-A9A2-40EE3C1A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layer (1d)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4B104-8D25-0C48-BF87-68A9C4F4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in 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in call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2518BB-8720-A342-8476-48EC0086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F7131-3177-A341-8A19-C3E35A5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59479" cy="67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7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FF9A-8FB5-F74B-B07F-4C4D6F5A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CD6A1-7211-2940-957D-7BFB1A3C8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pass activation to custom 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‘</a:t>
            </a:r>
            <a:r>
              <a:rPr lang="en-US" dirty="0" err="1"/>
              <a:t>relu</a:t>
            </a:r>
            <a:r>
              <a:rPr lang="en-US" dirty="0"/>
              <a:t>’ gets </a:t>
            </a:r>
            <a:r>
              <a:rPr lang="en-US" dirty="0" err="1"/>
              <a:t>tf.keras.activation.relu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A506E-5760-2542-9661-3919C68E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9" y="810514"/>
            <a:ext cx="6976881" cy="49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0502623-082C-3D49-ABF8-6265FCF89DF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34856" y="1504156"/>
            <a:ext cx="6778625" cy="3849687"/>
          </a:xfrm>
        </p:spPr>
      </p:pic>
    </p:spTree>
    <p:extLst>
      <p:ext uri="{BB962C8B-B14F-4D97-AF65-F5344CB8AC3E}">
        <p14:creationId xmlns:p14="http://schemas.microsoft.com/office/powerpoint/2010/main" val="277341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Custom Models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wide and deep model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 as a class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9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036B7-E57E-AA42-9A1C-7FD0D6BA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" y="117841"/>
            <a:ext cx="12184358" cy="532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2C3BF-037E-A246-8AC2-6736E7258E37}"/>
              </a:ext>
            </a:extLst>
          </p:cNvPr>
          <p:cNvSpPr txBox="1"/>
          <p:nvPr/>
        </p:nvSpPr>
        <p:spPr>
          <a:xfrm>
            <a:off x="1509822" y="5582093"/>
            <a:ext cx="61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80-90% of models work just fine in Sequential API</a:t>
            </a:r>
          </a:p>
        </p:txBody>
      </p:sp>
    </p:spTree>
    <p:extLst>
      <p:ext uri="{BB962C8B-B14F-4D97-AF65-F5344CB8AC3E}">
        <p14:creationId xmlns:p14="http://schemas.microsoft.com/office/powerpoint/2010/main" val="1694783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2FAE-876D-334B-ADC0-9DD72093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model (1e)</a:t>
            </a: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1E74AD7A-BDC0-3148-8F48-301651275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67023" y="2103120"/>
            <a:ext cx="7176977" cy="4152968"/>
          </a:xfrm>
        </p:spPr>
      </p:pic>
    </p:spTree>
    <p:extLst>
      <p:ext uri="{BB962C8B-B14F-4D97-AF65-F5344CB8AC3E}">
        <p14:creationId xmlns:p14="http://schemas.microsoft.com/office/powerpoint/2010/main" val="637390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9BCBF-B9D9-114C-9612-E2FBBC9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 </a:t>
            </a:r>
            <a:br>
              <a:rPr lang="en-US" dirty="0"/>
            </a:br>
            <a:r>
              <a:rPr lang="en-US" dirty="0"/>
              <a:t>as a class (1e)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EF18B-A4D5-F842-80C4-9AB5F831F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60414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inherit from Model</a:t>
            </a:r>
          </a:p>
          <a:p>
            <a:r>
              <a:rPr lang="en-US" sz="2000" dirty="0"/>
              <a:t>define </a:t>
            </a:r>
            <a:r>
              <a:rPr lang="en-US" sz="2000" dirty="0" err="1"/>
              <a:t>init</a:t>
            </a:r>
            <a:r>
              <a:rPr lang="en-US" sz="2000" dirty="0"/>
              <a:t> and call</a:t>
            </a:r>
          </a:p>
          <a:p>
            <a:r>
              <a:rPr lang="en-US" sz="2000" dirty="0"/>
              <a:t>define all layers in </a:t>
            </a:r>
            <a:r>
              <a:rPr lang="en-US" sz="2000" dirty="0" err="1"/>
              <a:t>init</a:t>
            </a:r>
            <a:endParaRPr lang="en-US" sz="2000" dirty="0"/>
          </a:p>
          <a:p>
            <a:r>
              <a:rPr lang="en-US" sz="2000" dirty="0"/>
              <a:t>connect layers in 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0753E-9BE2-9140-9596-A6DA269E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42" y="729659"/>
            <a:ext cx="718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Resnet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78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807A-1F71-3B40-8175-FF9F5E71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C10B-F051-7747-BB48-2E429C32E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having more layers enables vision systems to learn more levels of features in the input data</a:t>
            </a:r>
          </a:p>
          <a:p>
            <a:r>
              <a:rPr lang="en-US" sz="2000" dirty="0"/>
              <a:t>prior to </a:t>
            </a:r>
            <a:r>
              <a:rPr lang="en-US" sz="2000" dirty="0" err="1"/>
              <a:t>ResNet</a:t>
            </a:r>
            <a:r>
              <a:rPr lang="en-US" sz="2000" dirty="0"/>
              <a:t>, the ImageNet models had depths up to 16 to 30 layers</a:t>
            </a:r>
          </a:p>
          <a:p>
            <a:r>
              <a:rPr lang="en-US" sz="2000" dirty="0"/>
              <a:t>however, adding more layers can increase error</a:t>
            </a:r>
          </a:p>
          <a:p>
            <a:r>
              <a:rPr lang="en-US" sz="2000" dirty="0"/>
              <a:t>left: training error; right: test error on CIFAR-10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9C237-ADE6-9F45-9A77-ECA2F6A9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83" y="3882670"/>
            <a:ext cx="6286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2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0594-9791-2F47-9EEB-D8568313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Resnet 2015 </a:t>
            </a:r>
            <a:br>
              <a:rPr lang="en-US" dirty="0"/>
            </a:br>
            <a:r>
              <a:rPr lang="en-US" sz="2000" dirty="0">
                <a:hlinkClick r:id="rId2"/>
              </a:rPr>
              <a:t>https://arxiv.org/abs/1512.03385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DED8-71D1-554A-A3E1-5967E570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49551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residual learning framework to help with training deep networks</a:t>
            </a:r>
          </a:p>
          <a:p>
            <a:r>
              <a:rPr lang="en-US" sz="2000" dirty="0"/>
              <a:t>since </a:t>
            </a:r>
            <a:r>
              <a:rPr lang="en-US" sz="2000" dirty="0" err="1"/>
              <a:t>AlexNet</a:t>
            </a:r>
            <a:r>
              <a:rPr lang="en-US" sz="2000" dirty="0"/>
              <a:t>, SOTA CNNs are deeper which is believed to help with overfitting</a:t>
            </a:r>
          </a:p>
          <a:p>
            <a:pPr lvl="1"/>
            <a:r>
              <a:rPr lang="en-US" sz="1800" dirty="0" err="1"/>
              <a:t>AlexNet</a:t>
            </a:r>
            <a:r>
              <a:rPr lang="en-US" sz="1800" dirty="0"/>
              <a:t>: 5 layers</a:t>
            </a:r>
          </a:p>
          <a:p>
            <a:pPr lvl="1"/>
            <a:r>
              <a:rPr lang="en-US" sz="1800" dirty="0"/>
              <a:t>VGG: 19 layers</a:t>
            </a:r>
          </a:p>
          <a:p>
            <a:pPr lvl="1"/>
            <a:r>
              <a:rPr lang="en-US" sz="1800" dirty="0" err="1"/>
              <a:t>GoogleNet</a:t>
            </a:r>
            <a:r>
              <a:rPr lang="en-US" sz="1800" dirty="0"/>
              <a:t>: 22 layers</a:t>
            </a:r>
          </a:p>
          <a:p>
            <a:r>
              <a:rPr lang="en-US" sz="2000" dirty="0"/>
              <a:t>deep networks suffer more from the vanishing gradient problem</a:t>
            </a:r>
          </a:p>
          <a:p>
            <a:r>
              <a:rPr lang="en-US" sz="2000" dirty="0"/>
              <a:t>residual layers are skip-connection blocks that learn residual functions</a:t>
            </a:r>
          </a:p>
          <a:p>
            <a:r>
              <a:rPr lang="en-US" sz="2000" dirty="0"/>
              <a:t>the shortcut performs identity mapping (with padding), because the weights in the Dense layers will tend toward 0 with weight decay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80B90F-BA57-8546-99FD-758EE30C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10" y="2396904"/>
            <a:ext cx="3467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258B-4518-F647-ADA4-668F62F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9621-CE1C-B140-8C1E-D1636613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skip connections of the residual blocks allow for stacking deeper networks while avoiding degradation that happens in deep networks: When the network is near convergence, the accuracy becomes saturated and then degrades. This is not caused by overfitting. </a:t>
            </a:r>
          </a:p>
          <a:p>
            <a:r>
              <a:rPr lang="en-US" sz="2000" dirty="0"/>
              <a:t>outputs from earlier layers are passed down, summed element-wise the the outputs from the skipped layers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574B-F338-5842-B429-F92D651B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01" y="4270365"/>
            <a:ext cx="6041803" cy="237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2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8FBC-EF51-A74D-BCBE-01EF57B5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Resnet</a:t>
            </a:r>
            <a:br>
              <a:rPr lang="en-US" dirty="0"/>
            </a:br>
            <a:r>
              <a:rPr lang="en-US" dirty="0"/>
              <a:t>Identity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0FE2F-83DD-5146-9C97-480E1C78B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add( ) implements skip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586F1-4E30-C54C-8376-1A24E649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62" y="1166585"/>
            <a:ext cx="6792067" cy="45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11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A545A-9CFA-2946-A196-4BE2705A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5CF29D4-DFA7-1E48-8A64-E4CB798E63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7275" y="2103438"/>
            <a:ext cx="3443124" cy="3748087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99D7AC20-E913-1C47-BD81-23FE694E3F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25" y="2673008"/>
            <a:ext cx="4664075" cy="2608946"/>
          </a:xfrm>
        </p:spPr>
      </p:pic>
    </p:spTree>
    <p:extLst>
      <p:ext uri="{BB962C8B-B14F-4D97-AF65-F5344CB8AC3E}">
        <p14:creationId xmlns:p14="http://schemas.microsoft.com/office/powerpoint/2010/main" val="2237000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4676-8651-CF42-A646-C13D1050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Resnet </a:t>
            </a:r>
            <a:br>
              <a:rPr lang="en-US" dirty="0"/>
            </a:br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subclasses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807F-B9AD-9F45-8678-3309C41D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40" y="2593288"/>
            <a:ext cx="106680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call </a:t>
            </a:r>
            <a:r>
              <a:rPr lang="en-US" sz="2000" dirty="0" err="1"/>
              <a:t>IdentityBlock</a:t>
            </a:r>
            <a:r>
              <a:rPr lang="en-US" sz="2000" dirty="0"/>
              <a:t> 2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4C772-4051-104A-9216-F91B0BA5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63500"/>
            <a:ext cx="8864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1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Callbacks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3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Notebooks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519916"/>
            <a:ext cx="4633415" cy="2905069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1a-Multi-output task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1b-Siamese network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1c-Lambda layer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1d-Custom layer with activation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1e-Custom model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1f-Resnet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1g-Callbacks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1h-Custom callbacks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1EF1-898F-6344-AE06-EBFE462F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(1g)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F64E-2F80-8D41-8C1A-3B562439B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callbacks give an inside view various stages of training and evaluation</a:t>
            </a:r>
          </a:p>
          <a:p>
            <a:r>
              <a:rPr lang="en-US" sz="2000" dirty="0"/>
              <a:t>The following </a:t>
            </a:r>
            <a:r>
              <a:rPr lang="en-US" sz="2000" dirty="0" err="1"/>
              <a:t>tf.keras.Model</a:t>
            </a:r>
            <a:r>
              <a:rPr lang="en-US" sz="2000" dirty="0"/>
              <a:t> methods can accept callbacks: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See Notebook 1g for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B3056-20C7-A648-BA23-E4CEE26E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3044840"/>
            <a:ext cx="9778409" cy="12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5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5A6F-D7D4-7248-B150-E7BCD94F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D5EE-0B6E-7F45-AF58-33D46D39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callback to track the start and end of every batch of data, prints batch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48E7D-2CF2-1243-9F32-C24A8F0C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501900"/>
            <a:ext cx="102616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A6F10-7840-4143-9392-FD22A8BF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4471924"/>
            <a:ext cx="5029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7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32D9-511F-2C44-9FD6-2F81047A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5B92-46B1-2B48-81BB-666DA8A8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Visualization toolkit: </a:t>
            </a:r>
            <a:r>
              <a:rPr lang="en-US" sz="2000" dirty="0">
                <a:hlinkClick r:id="rId2"/>
              </a:rPr>
              <a:t>https://www.tensorflow.org/tensorboard</a:t>
            </a:r>
            <a:endParaRPr lang="en-US" sz="2000" dirty="0"/>
          </a:p>
          <a:p>
            <a:r>
              <a:rPr lang="en-US" sz="2000" dirty="0"/>
              <a:t>See examples in Notebook 1g</a:t>
            </a:r>
          </a:p>
          <a:p>
            <a:r>
              <a:rPr lang="en-US" sz="2000" dirty="0">
                <a:hlinkClick r:id="rId3"/>
              </a:rPr>
              <a:t>https://www.tensorflow.org/tensorboard/get_started</a:t>
            </a:r>
            <a:endParaRPr lang="en-US" sz="200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9744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810069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3416FD-2138-4C4C-91DE-F8F4A11076D2}"/>
              </a:ext>
            </a:extLst>
          </p:cNvPr>
          <p:cNvSpPr txBox="1"/>
          <p:nvPr/>
        </p:nvSpPr>
        <p:spPr>
          <a:xfrm>
            <a:off x="4847303" y="5846074"/>
            <a:ext cx="30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on to the To Do list . . .</a:t>
            </a:r>
          </a:p>
        </p:txBody>
      </p:sp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See you next time!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 err="1">
                <a:solidFill>
                  <a:schemeClr val="tx1">
                    <a:lumMod val="75000"/>
                  </a:schemeClr>
                </a:solidFill>
              </a:rPr>
              <a:t>Karen.Mazidi@utdallas.edu</a:t>
            </a:r>
            <a:endParaRPr lang="en-US" sz="1500" spc="8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F178C3-148B-5A4F-8C43-33C1A6EF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25857-DA42-7D4A-A73F-C5152877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Documentation: </a:t>
            </a:r>
            <a:r>
              <a:rPr lang="en-US" sz="2000" dirty="0">
                <a:hlinkClick r:id="rId2"/>
              </a:rPr>
              <a:t>https://www.tensorflow.org/guide/keras/functional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Features:</a:t>
            </a:r>
          </a:p>
          <a:p>
            <a:r>
              <a:rPr lang="en-US" sz="2000" dirty="0"/>
              <a:t>more flexible than the Keras API</a:t>
            </a:r>
          </a:p>
          <a:p>
            <a:r>
              <a:rPr lang="en-US" sz="2000" dirty="0"/>
              <a:t>main idea: the model is a directed acyclic graph (DAG) of layers</a:t>
            </a:r>
          </a:p>
          <a:p>
            <a:pPr marL="0" indent="0">
              <a:buNone/>
            </a:pPr>
            <a:r>
              <a:rPr lang="en-US" sz="2000" dirty="0"/>
              <a:t>Things you can do with the functional API:</a:t>
            </a:r>
          </a:p>
          <a:p>
            <a:r>
              <a:rPr lang="en-US" sz="2000" dirty="0"/>
              <a:t>create custom layers</a:t>
            </a:r>
          </a:p>
          <a:p>
            <a:r>
              <a:rPr lang="en-US" sz="2000" dirty="0"/>
              <a:t>have multiple inputs or outputs</a:t>
            </a:r>
          </a:p>
          <a:p>
            <a:r>
              <a:rPr lang="en-US" sz="2000" dirty="0"/>
              <a:t>create custom training loops</a:t>
            </a:r>
          </a:p>
        </p:txBody>
      </p:sp>
    </p:spTree>
    <p:extLst>
      <p:ext uri="{BB962C8B-B14F-4D97-AF65-F5344CB8AC3E}">
        <p14:creationId xmlns:p14="http://schemas.microsoft.com/office/powerpoint/2010/main" val="360731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F178C3-148B-5A4F-8C43-33C1A6EF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Multi-output model (Notebook 1a)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25857-DA42-7D4A-A73F-C5152877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802912" cy="3849624"/>
          </a:xfrm>
        </p:spPr>
        <p:txBody>
          <a:bodyPr/>
          <a:lstStyle/>
          <a:p>
            <a:r>
              <a:rPr lang="en-US" dirty="0"/>
              <a:t>input data: features of different building shapes</a:t>
            </a:r>
          </a:p>
          <a:p>
            <a:r>
              <a:rPr lang="en-US" dirty="0"/>
              <a:t>output: y1 is the heating load, y2 is the cooling 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4BD596-C05B-8D4C-B4C1-35A0365B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61" y="1813602"/>
            <a:ext cx="6955790" cy="47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F178C3-148B-5A4F-8C43-33C1A6EF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Multi-output model (Notebook 1a)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E5DA-D4A0-7848-9E68-8EBED05BE9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925" y="2317898"/>
            <a:ext cx="6043835" cy="29452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2AB68-508A-3142-A12F-8A086E6131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760" y="2179598"/>
            <a:ext cx="5585563" cy="32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F178C3-148B-5A4F-8C43-33C1A6EF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Multi-output model (Notebook 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E37E-2A2B-A342-A887-524001802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9661451" cy="3749040"/>
          </a:xfrm>
        </p:spPr>
        <p:txBody>
          <a:bodyPr/>
          <a:lstStyle/>
          <a:p>
            <a:r>
              <a:rPr lang="en-US" dirty="0"/>
              <a:t>optimizer, loss and metrics can differ for each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 for 500 epochs</a:t>
            </a:r>
          </a:p>
          <a:p>
            <a:r>
              <a:rPr lang="en-US" dirty="0"/>
              <a:t>y1 </a:t>
            </a:r>
            <a:r>
              <a:rPr lang="en-US" dirty="0" err="1"/>
              <a:t>mse</a:t>
            </a:r>
            <a:r>
              <a:rPr lang="en-US" dirty="0"/>
              <a:t> = .47</a:t>
            </a:r>
          </a:p>
          <a:p>
            <a:r>
              <a:rPr lang="en-US" dirty="0"/>
              <a:t>y2 </a:t>
            </a:r>
            <a:r>
              <a:rPr lang="en-US" dirty="0" err="1"/>
              <a:t>mse</a:t>
            </a:r>
            <a:r>
              <a:rPr lang="en-US" dirty="0"/>
              <a:t> = .69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D1AAA-1422-0D46-A16C-C319F761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17" y="2616200"/>
            <a:ext cx="90424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A16465-C849-C840-8993-C14931DA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51" y="4241800"/>
            <a:ext cx="2201973" cy="2186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033D7B-580A-2F49-91DC-354D0AA3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81" y="4241799"/>
            <a:ext cx="2217640" cy="21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F178C3-148B-5A4F-8C43-33C1A6EF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Siamese</a:t>
            </a:r>
            <a:br>
              <a:rPr lang="en-US" dirty="0"/>
            </a:br>
            <a:r>
              <a:rPr lang="en-US" dirty="0"/>
              <a:t>network (1b)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25857-DA42-7D4A-A73F-C5152877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998304" cy="3849624"/>
          </a:xfrm>
        </p:spPr>
        <p:txBody>
          <a:bodyPr>
            <a:normAutofit/>
          </a:bodyPr>
          <a:lstStyle/>
          <a:p>
            <a:r>
              <a:rPr lang="en-US" dirty="0"/>
              <a:t>A Siamese neural network is an artificial neural network that uses the same weights while working in tandem on two different input vectors to compute comparable output vectors</a:t>
            </a:r>
          </a:p>
          <a:p>
            <a:r>
              <a:rPr lang="en-US" sz="2000" dirty="0"/>
              <a:t>task: find similar articles of clothing from Fashion MNIST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9A46E4-F2CC-0B40-A922-ACFE0C1C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253744"/>
            <a:ext cx="70612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10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951</TotalTime>
  <Words>1065</Words>
  <Application>Microsoft Macintosh PowerPoint</Application>
  <PresentationFormat>Widescreen</PresentationFormat>
  <Paragraphs>184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Garamond</vt:lpstr>
      <vt:lpstr>SavonVTI</vt:lpstr>
      <vt:lpstr>introduction to deep learning</vt:lpstr>
      <vt:lpstr>Utilizing the TF Functional API</vt:lpstr>
      <vt:lpstr>PowerPoint Presentation</vt:lpstr>
      <vt:lpstr>Notebooks</vt:lpstr>
      <vt:lpstr>Functional API</vt:lpstr>
      <vt:lpstr>Multi-output model (Notebook 1a)</vt:lpstr>
      <vt:lpstr>Multi-output model (Notebook 1a)</vt:lpstr>
      <vt:lpstr>Multi-output model (Notebook 1a)</vt:lpstr>
      <vt:lpstr>Siamese network (1b)</vt:lpstr>
      <vt:lpstr>model (notebook 1b)</vt:lpstr>
      <vt:lpstr>(1b) outer model with data shapes</vt:lpstr>
      <vt:lpstr>(1b) train and evaluate</vt:lpstr>
      <vt:lpstr>Custom Loss Functions</vt:lpstr>
      <vt:lpstr>Huber loss</vt:lpstr>
      <vt:lpstr>Custom Huber loss</vt:lpstr>
      <vt:lpstr>Custom loss with hyperparameter</vt:lpstr>
      <vt:lpstr>Custom loss with hyperparameter</vt:lpstr>
      <vt:lpstr>Custom loss as a class</vt:lpstr>
      <vt:lpstr>Binary cross-entropy loss</vt:lpstr>
      <vt:lpstr>Contrastive loss</vt:lpstr>
      <vt:lpstr>Loss in (1b)</vt:lpstr>
      <vt:lpstr>Custom Layers</vt:lpstr>
      <vt:lpstr>Lambda layer with an expression (1c)</vt:lpstr>
      <vt:lpstr>Lambda layer with a function (1c)</vt:lpstr>
      <vt:lpstr>(1d) Custom layers with activation</vt:lpstr>
      <vt:lpstr>Custom layer (1d)</vt:lpstr>
      <vt:lpstr>Activation</vt:lpstr>
      <vt:lpstr>PowerPoint Presentation</vt:lpstr>
      <vt:lpstr>Custom Models</vt:lpstr>
      <vt:lpstr>Custom model (1e)</vt:lpstr>
      <vt:lpstr>Implement  as a class (1e)</vt:lpstr>
      <vt:lpstr>Resnet</vt:lpstr>
      <vt:lpstr>Deep models</vt:lpstr>
      <vt:lpstr>Resnet 2015  https://arxiv.org/abs/1512.03385</vt:lpstr>
      <vt:lpstr>Residual blocks</vt:lpstr>
      <vt:lpstr>Resnet Identity Block</vt:lpstr>
      <vt:lpstr>Resnet</vt:lpstr>
      <vt:lpstr>Resnet  Model  subclasses</vt:lpstr>
      <vt:lpstr>Callbacks</vt:lpstr>
      <vt:lpstr>Callbacks (1g)</vt:lpstr>
      <vt:lpstr>Custom callbacks</vt:lpstr>
      <vt:lpstr>TensorBoard</vt:lpstr>
      <vt:lpstr>Summary</vt:lpstr>
      <vt:lpstr>See you next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Mazidi, Karen</dc:creator>
  <cp:lastModifiedBy>Mazidi, Karen</cp:lastModifiedBy>
  <cp:revision>36</cp:revision>
  <cp:lastPrinted>2021-05-26T17:11:47Z</cp:lastPrinted>
  <dcterms:created xsi:type="dcterms:W3CDTF">2021-05-26T15:35:43Z</dcterms:created>
  <dcterms:modified xsi:type="dcterms:W3CDTF">2022-04-05T16:55:43Z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